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15" autoAdjust="0"/>
  </p:normalViewPr>
  <p:slideViewPr>
    <p:cSldViewPr snapToGrid="0">
      <p:cViewPr varScale="1">
        <p:scale>
          <a:sx n="80" d="100"/>
          <a:sy n="80" d="100"/>
        </p:scale>
        <p:origin x="120" y="6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0" d="100"/>
          <a:sy n="80" d="100"/>
        </p:scale>
        <p:origin x="20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3E8774-EAA0-44ED-8EB1-85684FB686F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FF3D2E31-D3E3-4908-B19B-40CB9D82E33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8741E2C-49F9-4755-9751-8A6024968DD8}" type="datetimeFigureOut">
              <a:rPr lang="en-US" smtClean="0"/>
              <a:t>1/16/2018</a:t>
            </a:fld>
            <a:endParaRPr lang="en-US"/>
          </a:p>
        </p:txBody>
      </p:sp>
      <p:sp>
        <p:nvSpPr>
          <p:cNvPr id="4" name="Footer Placeholder 3">
            <a:extLst>
              <a:ext uri="{FF2B5EF4-FFF2-40B4-BE49-F238E27FC236}">
                <a16:creationId xmlns:a16="http://schemas.microsoft.com/office/drawing/2014/main" id="{FFC7572D-7FBE-4402-A69B-430B1343566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9B83F6-6FAA-4AD4-882E-7DEDA275E9A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F53B961-32B7-4948-B49D-591DB1F1A2A6}" type="slidenum">
              <a:rPr lang="en-US" smtClean="0"/>
              <a:t>‹#›</a:t>
            </a:fld>
            <a:endParaRPr lang="en-US"/>
          </a:p>
        </p:txBody>
      </p:sp>
    </p:spTree>
    <p:extLst>
      <p:ext uri="{BB962C8B-B14F-4D97-AF65-F5344CB8AC3E}">
        <p14:creationId xmlns:p14="http://schemas.microsoft.com/office/powerpoint/2010/main" val="3877053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BDEE27D-DDBA-41D6-A5A6-40D27AEA0DDF}" type="datetimeFigureOut">
              <a:rPr lang="en-CA" smtClean="0"/>
              <a:pPr/>
              <a:t>2018-01-16</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3787F80-AC46-4334-9537-9BEBCB9A1DB0}"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CA" sz="2400" dirty="0"/>
              <a:t>I want to thank Joe for inviting me to be a part of your meeting today to present to you on the resources that are available within CUPE Ontario for your locals who are affiliated.</a:t>
            </a:r>
          </a:p>
          <a:p>
            <a:endParaRPr lang="en-CA" sz="2400" dirty="0"/>
          </a:p>
          <a:p>
            <a:r>
              <a:rPr lang="en-CA" sz="2400" dirty="0"/>
              <a:t>But before I start, I want to acknowledge all of you as one of our unions greatest resources.  I know that you don't often get recognition for your efforts and so I want to say that thank you!  Thank you for all of the work that you do for CUPE members in every corner of this province.  </a:t>
            </a:r>
          </a:p>
          <a:p>
            <a:endParaRPr lang="en-CA" sz="2400" dirty="0"/>
          </a:p>
          <a:p>
            <a:r>
              <a:rPr lang="en-CA" sz="2400" dirty="0"/>
              <a:t>I know that our work is demanding, it can be mentally exhausting and often even thankless.  But I want you to know that I know how incredibly hard you work and how valuable that hard work is to our union.  I know that you out in long and sometimes countless hours and that it often takes you from your family and person life.  So for everything that you do and continue to give of yourselves to support the members, I say thank you!</a:t>
            </a:r>
          </a:p>
        </p:txBody>
      </p:sp>
      <p:sp>
        <p:nvSpPr>
          <p:cNvPr id="4" name="Slide Number Placeholder 3"/>
          <p:cNvSpPr>
            <a:spLocks noGrp="1"/>
          </p:cNvSpPr>
          <p:nvPr>
            <p:ph type="sldNum" sz="quarter" idx="10"/>
          </p:nvPr>
        </p:nvSpPr>
        <p:spPr/>
        <p:txBody>
          <a:bodyPr/>
          <a:lstStyle/>
          <a:p>
            <a:fld id="{63787F80-AC46-4334-9537-9BEBCB9A1DB0}"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CA" dirty="0"/>
              <a:t>CUPE Ontario has a team of</a:t>
            </a:r>
            <a:r>
              <a:rPr lang="en-CA" baseline="0" dirty="0"/>
              <a:t> staff available to provide support to members and locals</a:t>
            </a:r>
          </a:p>
          <a:p>
            <a:endParaRPr lang="en-CA" baseline="0" dirty="0"/>
          </a:p>
          <a:p>
            <a:r>
              <a:rPr lang="en-CA" baseline="0" dirty="0"/>
              <a:t>Technology Support – this support includes setting up mailer systems related to campaigns (this could include bargaining campaigns), where we have a system that can be set up that automatically messages the relevant target its intended for.  So this could be MPPs or a board of directors or an Executive Director, whoever the mailer is set up to go to, all people have to do is fill in the blanks and hit send.</a:t>
            </a:r>
          </a:p>
          <a:p>
            <a:endParaRPr lang="en-CA" baseline="0" dirty="0"/>
          </a:p>
          <a:p>
            <a:r>
              <a:rPr lang="en-CA" baseline="0" dirty="0"/>
              <a:t>We also have tech support for postal code sorts to determine what ridings people live in which is useful for lobbying and outreach and we can send mass emails or e-blasts to a targeted group of people in our data base to help get a particular message out </a:t>
            </a:r>
          </a:p>
          <a:p>
            <a:endParaRPr lang="en-CA" baseline="0" dirty="0"/>
          </a:p>
          <a:p>
            <a:r>
              <a:rPr lang="en-CA" baseline="0" dirty="0"/>
              <a:t>SOCIAL MEDIA – We can support locals by creating </a:t>
            </a:r>
            <a:r>
              <a:rPr lang="en-CA" baseline="0" dirty="0" err="1"/>
              <a:t>facebook</a:t>
            </a:r>
            <a:r>
              <a:rPr lang="en-CA" baseline="0" dirty="0"/>
              <a:t> event pages or using our links to share a message or event that they have. We can help by setting up really inexpensive </a:t>
            </a:r>
            <a:r>
              <a:rPr lang="en-CA" baseline="0" dirty="0" err="1"/>
              <a:t>facebook</a:t>
            </a:r>
            <a:r>
              <a:rPr lang="en-CA" baseline="0" dirty="0"/>
              <a:t> ads to help promote something they might be working on.  Likewise, we can use our twitter account in the same way.  We just need to get access to the information and a request to help and we will put the request in the queue for action.</a:t>
            </a:r>
          </a:p>
          <a:p>
            <a:endParaRPr lang="en-CA" baseline="0" dirty="0"/>
          </a:p>
          <a:p>
            <a:r>
              <a:rPr lang="en-CA" baseline="0" dirty="0"/>
              <a:t>GOVERNMENT LIAISON – We have a legislative liaison who deals directly with government and can be available to assist locals getting meetings with key government officials.  Because he has established a relationship with many of the players at Queens Park, it might be easier for him to get locals in the door with key ministers and their staff</a:t>
            </a:r>
          </a:p>
          <a:p>
            <a:endParaRPr lang="en-CA" baseline="0" dirty="0"/>
          </a:p>
          <a:p>
            <a:r>
              <a:rPr lang="en-CA" baseline="0" dirty="0"/>
              <a:t>CAMPAIGNS – our campaigns staff are responsible for moving our work forward on the ground.  Likewise, they are available to assist and support locals with campaign strategy and development as it related to CUPE Ontario campaigns or local initiatives.</a:t>
            </a:r>
          </a:p>
          <a:p>
            <a:endParaRPr lang="en-CA" baseline="0" dirty="0"/>
          </a:p>
          <a:p>
            <a:r>
              <a:rPr lang="en-CA" baseline="0" dirty="0"/>
              <a:t>EVENTS – available to </a:t>
            </a:r>
            <a:r>
              <a:rPr lang="en-CA" baseline="0" dirty="0" err="1"/>
              <a:t>assits</a:t>
            </a:r>
            <a:r>
              <a:rPr lang="en-CA" baseline="0" dirty="0"/>
              <a:t> locals with sourcing union friendly venues and to provide checklist for a strong event.  As well to provide support around the accessibility audit check lists that we use when determining if a hotel is accessible and acceptable</a:t>
            </a:r>
          </a:p>
          <a:p>
            <a:endParaRPr lang="en-CA" baseline="0" dirty="0"/>
          </a:p>
          <a:p>
            <a:r>
              <a:rPr lang="en-CA" baseline="0" dirty="0"/>
              <a:t>PTC – We have staff in our office who can support new treasurers with PCT calculations and figuring out maneuver the sometimes complicating calculations.</a:t>
            </a:r>
            <a:endParaRPr lang="en-CA" dirty="0"/>
          </a:p>
        </p:txBody>
      </p:sp>
      <p:sp>
        <p:nvSpPr>
          <p:cNvPr id="4" name="Slide Number Placeholder 3"/>
          <p:cNvSpPr>
            <a:spLocks noGrp="1"/>
          </p:cNvSpPr>
          <p:nvPr>
            <p:ph type="sldNum" sz="quarter" idx="10"/>
          </p:nvPr>
        </p:nvSpPr>
        <p:spPr/>
        <p:txBody>
          <a:bodyPr/>
          <a:lstStyle/>
          <a:p>
            <a:fld id="{63787F80-AC46-4334-9537-9BEBCB9A1DB0}" type="slidenum">
              <a:rPr lang="en-CA" smtClean="0"/>
              <a:pPr/>
              <a:t>10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sz="1800" dirty="0"/>
              <a:t>The purpose</a:t>
            </a:r>
            <a:r>
              <a:rPr lang="en-CA" sz="1800" baseline="0" dirty="0"/>
              <a:t> of this presentation is to share information about the different resources that are available through CUPE Ontario so that you can provide this information to your locals.</a:t>
            </a:r>
          </a:p>
          <a:p>
            <a:endParaRPr lang="en-CA" sz="1800" baseline="0" dirty="0"/>
          </a:p>
          <a:p>
            <a:r>
              <a:rPr lang="en-CA" sz="1800" baseline="0" dirty="0"/>
              <a:t>I'm not going to take up a lot of time today but I am going to say a few words about each of the following:</a:t>
            </a:r>
          </a:p>
          <a:p>
            <a:endParaRPr lang="en-CA" sz="1800" baseline="0" dirty="0"/>
          </a:p>
          <a:p>
            <a:r>
              <a:rPr lang="en-CA" sz="1800" baseline="0" dirty="0"/>
              <a:t>Affiliation, Scholarships, Local Assistance, Accessibility at events, Committees, Campaigns, Defence &amp; Anti-Privatization funding an human Resources</a:t>
            </a:r>
          </a:p>
          <a:p>
            <a:endParaRPr lang="en-CA" sz="1800" baseline="0" dirty="0"/>
          </a:p>
          <a:p>
            <a:r>
              <a:rPr lang="en-CA" sz="1800" baseline="0" dirty="0"/>
              <a:t>These categories represent some of the resources available to support locals and members that you represent.</a:t>
            </a:r>
          </a:p>
          <a:p>
            <a:endParaRPr lang="en-CA" sz="1800" baseline="0" dirty="0"/>
          </a:p>
          <a:p>
            <a:r>
              <a:rPr lang="en-CA" sz="1800" baseline="0" dirty="0"/>
              <a:t>I'm happy to take any questions as we move through or after the presentation, but </a:t>
            </a:r>
            <a:r>
              <a:rPr lang="en-CA" sz="1800" baseline="0" dirty="0" err="1"/>
              <a:t>i</a:t>
            </a:r>
            <a:r>
              <a:rPr lang="en-CA" sz="1800" baseline="0" dirty="0"/>
              <a:t> am also available anytime throughout the year to provide support or answer questions on any of these topics.</a:t>
            </a:r>
            <a:endParaRPr lang="en-CA" sz="1800" dirty="0"/>
          </a:p>
        </p:txBody>
      </p:sp>
      <p:sp>
        <p:nvSpPr>
          <p:cNvPr id="4" name="Slide Number Placeholder 3"/>
          <p:cNvSpPr>
            <a:spLocks noGrp="1"/>
          </p:cNvSpPr>
          <p:nvPr>
            <p:ph type="sldNum" sz="quarter" idx="10"/>
          </p:nvPr>
        </p:nvSpPr>
        <p:spPr/>
        <p:txBody>
          <a:bodyPr/>
          <a:lstStyle/>
          <a:p>
            <a:fld id="{63787F80-AC46-4334-9537-9BEBCB9A1DB0}"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sz="1800" dirty="0"/>
              <a:t>The Affiliation rate at CUPE Ontario is set at .04%.  So for clarity, this is less than half of 1%.  PCT is calculated on regular wages only and does not include any Over time rates or shift premiums.</a:t>
            </a:r>
          </a:p>
          <a:p>
            <a:endParaRPr lang="en-CA" sz="1800" dirty="0"/>
          </a:p>
          <a:p>
            <a:r>
              <a:rPr lang="en-CA" sz="1800" dirty="0"/>
              <a:t>TO give you an example of what this means in real terms for locals:</a:t>
            </a:r>
          </a:p>
          <a:p>
            <a:endParaRPr lang="en-CA" sz="1800" dirty="0"/>
          </a:p>
          <a:p>
            <a:r>
              <a:rPr lang="en-CA" sz="1800" dirty="0"/>
              <a:t>A school Board local with above average wages with over 13,000 members would pay approximately $45,000 per quarter.  </a:t>
            </a:r>
          </a:p>
          <a:p>
            <a:endParaRPr lang="en-CA" sz="1800" dirty="0"/>
          </a:p>
          <a:p>
            <a:r>
              <a:rPr lang="en-CA" sz="1800" dirty="0"/>
              <a:t>A social services local with 700 members and average wages would pay about $5,000 a quarter.</a:t>
            </a:r>
          </a:p>
          <a:p>
            <a:endParaRPr lang="en-CA" sz="1800" dirty="0"/>
          </a:p>
          <a:p>
            <a:r>
              <a:rPr lang="en-CA" sz="1800" dirty="0"/>
              <a:t>A small Long Term Care local of about 250 members with average sector wages would pay less than a thousand per quarter.</a:t>
            </a:r>
          </a:p>
          <a:p>
            <a:endParaRPr lang="en-CA" sz="1800" dirty="0"/>
          </a:p>
          <a:p>
            <a:r>
              <a:rPr lang="en-CA" sz="1800" dirty="0"/>
              <a:t>If a local is from a non affiliated local, they pay a higher fee to attend CUPE Ontario events and they are not eligible to receive some of the benefits that we have available for affiliated locals.</a:t>
            </a:r>
          </a:p>
          <a:p>
            <a:endParaRPr lang="en-CA" sz="1800" dirty="0"/>
          </a:p>
          <a:p>
            <a:r>
              <a:rPr lang="en-CA" sz="1800" dirty="0"/>
              <a:t>If a local pays a non affiliate fee to attend an event and then decides to affiliate within 3 months from that event, the non affiliate difference will be applied to the first quarter PCT payment as an incentive.</a:t>
            </a:r>
          </a:p>
        </p:txBody>
      </p:sp>
      <p:sp>
        <p:nvSpPr>
          <p:cNvPr id="4" name="Slide Number Placeholder 3"/>
          <p:cNvSpPr>
            <a:spLocks noGrp="1"/>
          </p:cNvSpPr>
          <p:nvPr>
            <p:ph type="sldNum" sz="quarter" idx="10"/>
          </p:nvPr>
        </p:nvSpPr>
        <p:spPr/>
        <p:txBody>
          <a:bodyPr/>
          <a:lstStyle/>
          <a:p>
            <a:fld id="{63787F80-AC46-4334-9537-9BEBCB9A1DB0}"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algn="l" defTabSz="914400" rtl="0" eaLnBrk="1" latinLnBrk="0" hangingPunct="1"/>
            <a:r>
              <a:rPr lang="en-CA" sz="4000" dirty="0"/>
              <a:t>Many of you will know about the Bev Smale scholarship Fund and some of you even make monthly payroll contributions, so thank you for your continued support on this.</a:t>
            </a:r>
          </a:p>
          <a:p>
            <a:pPr marL="0" algn="l" defTabSz="914400" rtl="0" eaLnBrk="1" latinLnBrk="0" hangingPunct="1"/>
            <a:endParaRPr lang="en-CA" sz="4000" dirty="0"/>
          </a:p>
          <a:p>
            <a:pPr marL="0" algn="l" defTabSz="914400" rtl="0" eaLnBrk="1" latinLnBrk="0" hangingPunct="1"/>
            <a:r>
              <a:rPr lang="en-CA" sz="4000" dirty="0"/>
              <a:t>Bev Smale was member of OCHU turned staff rep who had a real passion for education.  As many of you know, Bev passed away in her hotel room in Pembroke while there to present an arbitration with one of her locals.  The fund was created as a way to allow her memory to live on inside of CUPE Ontario.</a:t>
            </a:r>
          </a:p>
          <a:p>
            <a:pPr marL="0" algn="l" defTabSz="914400" rtl="0" eaLnBrk="1" latinLnBrk="0" hangingPunct="1"/>
            <a:endParaRPr lang="en-CA" sz="4000" dirty="0"/>
          </a:p>
          <a:p>
            <a:pPr marL="0" algn="l" defTabSz="914400" rtl="0" eaLnBrk="1" latinLnBrk="0" hangingPunct="1"/>
            <a:r>
              <a:rPr lang="en-CA" sz="4000" dirty="0"/>
              <a:t>Within the fund we have named other scholarships as well, as to remember staff or members who have passed away.  When a member receives a scholarship under this fund, they also receive details on who the person was and how they contributed to member mobilizing and union education, as way to honor their memory.</a:t>
            </a:r>
          </a:p>
          <a:p>
            <a:pPr marL="0" algn="l" defTabSz="914400" rtl="0" eaLnBrk="1" latinLnBrk="0" hangingPunct="1"/>
            <a:endParaRPr lang="en-CA" sz="4000" dirty="0"/>
          </a:p>
          <a:p>
            <a:pPr marL="0" algn="l" defTabSz="914400" rtl="0" eaLnBrk="1" latinLnBrk="0" hangingPunct="1"/>
            <a:r>
              <a:rPr lang="en-CA" sz="4000" dirty="0"/>
              <a:t>The fund is supported through payroll contributions and fundraising and we presently have about $150,000 in the fund.</a:t>
            </a:r>
          </a:p>
          <a:p>
            <a:pPr marL="0" algn="l" defTabSz="914400" rtl="0" eaLnBrk="1" latinLnBrk="0" hangingPunct="1"/>
            <a:endParaRPr lang="en-CA" sz="4000" dirty="0"/>
          </a:p>
          <a:p>
            <a:pPr marL="0" algn="l" defTabSz="914400" rtl="0" eaLnBrk="1" latinLnBrk="0" hangingPunct="1"/>
            <a:r>
              <a:rPr lang="en-CA" sz="4000" dirty="0"/>
              <a:t>The fund offers scholarships for the CUEP Spring and Fall Schools as well as the Dave Saunders Weeklong.  The Scholarship fund does not offer scholarships for external events or CUPE Council events.</a:t>
            </a:r>
          </a:p>
          <a:p>
            <a:pPr marL="0" algn="l" defTabSz="914400" rtl="0" eaLnBrk="1" latinLnBrk="0" hangingPunct="1"/>
            <a:endParaRPr lang="en-CA" sz="4000" dirty="0"/>
          </a:p>
          <a:p>
            <a:pPr marL="0" algn="l" defTabSz="914400" rtl="0" eaLnBrk="1" latinLnBrk="0" hangingPunct="1"/>
            <a:r>
              <a:rPr lang="en-CA" sz="4000" dirty="0"/>
              <a:t>Applications are available on the CUPE Ontario website and hard copies in delegate kits at all of our events.  </a:t>
            </a:r>
          </a:p>
          <a:p>
            <a:pPr marL="0" algn="l" defTabSz="914400" rtl="0" eaLnBrk="1" latinLnBrk="0" hangingPunct="1"/>
            <a:endParaRPr lang="en-CA" sz="4000" dirty="0"/>
          </a:p>
          <a:p>
            <a:pPr marL="0" algn="l" defTabSz="914400" rtl="0" eaLnBrk="1" latinLnBrk="0" hangingPunct="1"/>
            <a:r>
              <a:rPr lang="en-CA" sz="4000" dirty="0"/>
              <a:t>The CUPE Ontario education committee is responsible for all vetting, selecting and awarding of scholarships.</a:t>
            </a:r>
          </a:p>
        </p:txBody>
      </p:sp>
      <p:sp>
        <p:nvSpPr>
          <p:cNvPr id="4" name="Slide Number Placeholder 3"/>
          <p:cNvSpPr>
            <a:spLocks noGrp="1"/>
          </p:cNvSpPr>
          <p:nvPr>
            <p:ph type="sldNum" sz="quarter" idx="10"/>
          </p:nvPr>
        </p:nvSpPr>
        <p:spPr/>
        <p:txBody>
          <a:bodyPr/>
          <a:lstStyle/>
          <a:p>
            <a:fld id="{63787F80-AC46-4334-9537-9BEBCB9A1DB0}" type="slidenum">
              <a:rPr lang="en-CA" smtClean="0"/>
              <a:pPr/>
              <a:t>4</a:t>
            </a:fld>
            <a:endParaRPr lang="en-CA"/>
          </a:p>
        </p:txBody>
      </p:sp>
    </p:spTree>
    <p:extLst>
      <p:ext uri="{BB962C8B-B14F-4D97-AF65-F5344CB8AC3E}">
        <p14:creationId xmlns:p14="http://schemas.microsoft.com/office/powerpoint/2010/main" val="30029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CA" sz="2000" dirty="0"/>
              <a:t>The Assistance fund is designed to help small locals get to CUPE Ontario events.</a:t>
            </a:r>
          </a:p>
          <a:p>
            <a:endParaRPr lang="en-CA" sz="2000" dirty="0"/>
          </a:p>
          <a:p>
            <a:r>
              <a:rPr lang="en-CA" sz="2000" dirty="0"/>
              <a:t>Each conference call notice includes details of how locals can apply to access support for participation.  </a:t>
            </a:r>
          </a:p>
          <a:p>
            <a:endParaRPr lang="en-CA" sz="2000" dirty="0"/>
          </a:p>
          <a:p>
            <a:r>
              <a:rPr lang="en-CA" sz="2000" dirty="0"/>
              <a:t>Locals requesting funding must provide back up documentation in order to demonstrate that their cash bank balance does not exceed 10x the amount of the costs of sending a delegate to the relevant event.  Those documents include a bank statement and a current trustees report.</a:t>
            </a:r>
          </a:p>
          <a:p>
            <a:endParaRPr lang="en-CA" sz="2000" dirty="0"/>
          </a:p>
          <a:p>
            <a:r>
              <a:rPr lang="en-CA" sz="2000" dirty="0"/>
              <a:t>The fund is not available to locals who are already sending multiple delegates.  For example, the fund isn’t intended to provide support for your 4</a:t>
            </a:r>
            <a:r>
              <a:rPr lang="en-CA" sz="2000" baseline="30000" dirty="0"/>
              <a:t>th</a:t>
            </a:r>
            <a:r>
              <a:rPr lang="en-CA" sz="2000" dirty="0"/>
              <a:t> delegate while the local is already sending 3.  We will only provide support to locals who are sending one other delegate out of recognition that sometimes its intimidating for delegates, especially from a small local, to attend an event by themselves.</a:t>
            </a:r>
          </a:p>
          <a:p>
            <a:endParaRPr lang="en-CA" sz="2000" dirty="0"/>
          </a:p>
          <a:p>
            <a:r>
              <a:rPr lang="en-CA" sz="2000" dirty="0"/>
              <a:t>The fund provides greater flexibility for support for sectoral and other conferences.  But for purposes of convention, support is limited to travel expenses and a waived registration fee.</a:t>
            </a:r>
          </a:p>
        </p:txBody>
      </p:sp>
      <p:sp>
        <p:nvSpPr>
          <p:cNvPr id="4" name="Slide Number Placeholder 3"/>
          <p:cNvSpPr>
            <a:spLocks noGrp="1"/>
          </p:cNvSpPr>
          <p:nvPr>
            <p:ph type="sldNum" sz="quarter" idx="10"/>
          </p:nvPr>
        </p:nvSpPr>
        <p:spPr/>
        <p:txBody>
          <a:bodyPr/>
          <a:lstStyle/>
          <a:p>
            <a:fld id="{63787F80-AC46-4334-9537-9BEBCB9A1DB0}" type="slidenum">
              <a:rPr lang="en-CA" smtClean="0"/>
              <a:pPr/>
              <a:t>5</a:t>
            </a:fld>
            <a:endParaRPr lang="en-CA"/>
          </a:p>
        </p:txBody>
      </p:sp>
    </p:spTree>
    <p:extLst>
      <p:ext uri="{BB962C8B-B14F-4D97-AF65-F5344CB8AC3E}">
        <p14:creationId xmlns:p14="http://schemas.microsoft.com/office/powerpoint/2010/main" val="2704622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CA" sz="2000" dirty="0"/>
              <a:t>CUPE Ontario, with the support of our WWD Committee and Equality staff have a policy of auditing all venues that we use to ensure that the venue complies with AODA standards and is accessible to our members.</a:t>
            </a:r>
          </a:p>
          <a:p>
            <a:endParaRPr lang="en-CA" sz="2000" dirty="0"/>
          </a:p>
          <a:p>
            <a:r>
              <a:rPr lang="en-CA" sz="2000" dirty="0"/>
              <a:t>WE provide onsite support through an accessibility liaison so that anyone with a disability who requires additional support will have that support when they arrive onsite.</a:t>
            </a:r>
          </a:p>
          <a:p>
            <a:endParaRPr lang="en-CA" sz="2000" dirty="0"/>
          </a:p>
          <a:p>
            <a:r>
              <a:rPr lang="en-CA" sz="2000" dirty="0"/>
              <a:t>We do our best to provide barrier free events and offer a wide range of accommodation services during events.  All of these services must be requested in advance to guarantee the service.  These services include but are not necessarily limited to: Translation, including ASL; Child Care; Scooters; Accessible transportation to rallies; quiet rooms; Large font printed materials or electronic equipment; and any other request identified by a member in order to make the event free from barriers for them.</a:t>
            </a:r>
          </a:p>
        </p:txBody>
      </p:sp>
      <p:sp>
        <p:nvSpPr>
          <p:cNvPr id="4" name="Slide Number Placeholder 3"/>
          <p:cNvSpPr>
            <a:spLocks noGrp="1"/>
          </p:cNvSpPr>
          <p:nvPr>
            <p:ph type="sldNum" sz="quarter" idx="10"/>
          </p:nvPr>
        </p:nvSpPr>
        <p:spPr/>
        <p:txBody>
          <a:bodyPr/>
          <a:lstStyle/>
          <a:p>
            <a:fld id="{63787F80-AC46-4334-9537-9BEBCB9A1DB0}" type="slidenum">
              <a:rPr lang="en-CA" smtClean="0"/>
              <a:pPr/>
              <a:t>6</a:t>
            </a:fld>
            <a:endParaRPr lang="en-CA"/>
          </a:p>
        </p:txBody>
      </p:sp>
    </p:spTree>
    <p:extLst>
      <p:ext uri="{BB962C8B-B14F-4D97-AF65-F5344CB8AC3E}">
        <p14:creationId xmlns:p14="http://schemas.microsoft.com/office/powerpoint/2010/main" val="2188712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Members affiliated to CUPE Ontario can serve on one of our multiple committees.</a:t>
            </a:r>
          </a:p>
          <a:p>
            <a:endParaRPr lang="en-CA" dirty="0"/>
          </a:p>
          <a:p>
            <a:r>
              <a:rPr lang="en-CA" dirty="0"/>
              <a:t>All committees are selected by elections at a relevant conference.</a:t>
            </a:r>
          </a:p>
          <a:p>
            <a:endParaRPr lang="en-CA" dirty="0"/>
          </a:p>
          <a:p>
            <a:r>
              <a:rPr lang="en-CA" dirty="0"/>
              <a:t>Participation on one of CUPE Ontario committees is fully funded by CUPE Ontario at no expense to the local.</a:t>
            </a:r>
          </a:p>
          <a:p>
            <a:endParaRPr lang="en-CA" dirty="0"/>
          </a:p>
          <a:p>
            <a:r>
              <a:rPr lang="en-CA" dirty="0"/>
              <a:t>We are always trying to ensure a wide range of equality and geographic representation on our committees and look to you to help identify activists you think would be good to serve on our committees.</a:t>
            </a:r>
          </a:p>
          <a:p>
            <a:endParaRPr lang="en-CA" dirty="0"/>
          </a:p>
          <a:p>
            <a:r>
              <a:rPr lang="en-CA" dirty="0"/>
              <a:t>In order to eliminate hardships for members, per diem and travel advances are available so the member does not have to be out of pocket and wait for their expenses to be paid.</a:t>
            </a:r>
          </a:p>
        </p:txBody>
      </p:sp>
      <p:sp>
        <p:nvSpPr>
          <p:cNvPr id="4" name="Slide Number Placeholder 3"/>
          <p:cNvSpPr>
            <a:spLocks noGrp="1"/>
          </p:cNvSpPr>
          <p:nvPr>
            <p:ph type="sldNum" sz="quarter" idx="10"/>
          </p:nvPr>
        </p:nvSpPr>
        <p:spPr/>
        <p:txBody>
          <a:bodyPr/>
          <a:lstStyle/>
          <a:p>
            <a:fld id="{63787F80-AC46-4334-9537-9BEBCB9A1DB0}" type="slidenum">
              <a:rPr lang="en-CA" smtClean="0"/>
              <a:pPr/>
              <a:t>7</a:t>
            </a:fld>
            <a:endParaRPr lang="en-CA"/>
          </a:p>
        </p:txBody>
      </p:sp>
    </p:spTree>
    <p:extLst>
      <p:ext uri="{BB962C8B-B14F-4D97-AF65-F5344CB8AC3E}">
        <p14:creationId xmlns:p14="http://schemas.microsoft.com/office/powerpoint/2010/main" val="1640218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funding provided from CUPE National to CUPE Ontario for our campaign work.  The present level of funding for 2018 is $1M.</a:t>
            </a:r>
          </a:p>
          <a:p>
            <a:endParaRPr lang="en-CA" dirty="0"/>
          </a:p>
          <a:p>
            <a:r>
              <a:rPr lang="en-CA" dirty="0"/>
              <a:t>Unlike cost share resources, this money is funded at 100% dollars.</a:t>
            </a:r>
          </a:p>
          <a:p>
            <a:endParaRPr lang="en-CA" dirty="0"/>
          </a:p>
          <a:p>
            <a:r>
              <a:rPr lang="en-CA" dirty="0"/>
              <a:t>A lot of the work we fund through this fund is similar to work that locals are working on and where there is natural integration, resources can be provided.</a:t>
            </a:r>
          </a:p>
          <a:p>
            <a:endParaRPr lang="en-CA" dirty="0"/>
          </a:p>
          <a:p>
            <a:r>
              <a:rPr lang="en-CA" dirty="0"/>
              <a:t>Provincially, this work covers a range of topics that include but are not limited to: Equality work (include Pride events and Gender Pay Gap events); Member mobilization (rallies, organizing busses, MPP lobbies), </a:t>
            </a:r>
            <a:r>
              <a:rPr lang="en-CA" dirty="0" err="1"/>
              <a:t>etc</a:t>
            </a:r>
            <a:r>
              <a:rPr lang="en-CA" dirty="0"/>
              <a:t>,; Our H&amp;S/IW mentoring work; some of our Sector Work, namely the Time to Care campaign and the Social services work as well as the Fire Medic work and a host of other campaigns that we run throughout the year.</a:t>
            </a:r>
          </a:p>
          <a:p>
            <a:endParaRPr lang="en-CA" dirty="0"/>
          </a:p>
          <a:p>
            <a:r>
              <a:rPr lang="en-CA" dirty="0"/>
              <a:t>If a local has a small campaign around pr4otecting services or hosting a pride event or a Long Term Care event, they could contact CUPE Ontario to request support from this fund at 100% dollars rather than going through a 50/50 costs share.  Obviously there is incredible demand on this fund, so if a local has a $50K plus request, they would likely be referred to the 50/50 cost share program as that would be too much for this fund through CUPE Ontario.</a:t>
            </a:r>
          </a:p>
        </p:txBody>
      </p:sp>
      <p:sp>
        <p:nvSpPr>
          <p:cNvPr id="4" name="Slide Number Placeholder 3"/>
          <p:cNvSpPr>
            <a:spLocks noGrp="1"/>
          </p:cNvSpPr>
          <p:nvPr>
            <p:ph type="sldNum" sz="quarter" idx="10"/>
          </p:nvPr>
        </p:nvSpPr>
        <p:spPr/>
        <p:txBody>
          <a:bodyPr/>
          <a:lstStyle/>
          <a:p>
            <a:fld id="{63787F80-AC46-4334-9537-9BEBCB9A1DB0}" type="slidenum">
              <a:rPr lang="en-CA" smtClean="0"/>
              <a:pPr/>
              <a:t>8</a:t>
            </a:fld>
            <a:endParaRPr lang="en-CA"/>
          </a:p>
        </p:txBody>
      </p:sp>
    </p:spTree>
    <p:extLst>
      <p:ext uri="{BB962C8B-B14F-4D97-AF65-F5344CB8AC3E}">
        <p14:creationId xmlns:p14="http://schemas.microsoft.com/office/powerpoint/2010/main" val="112638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This is a fund that is intended to fight privatization and contracting out in the Province.  </a:t>
            </a:r>
          </a:p>
          <a:p>
            <a:endParaRPr lang="en-CA" dirty="0"/>
          </a:p>
          <a:p>
            <a:r>
              <a:rPr lang="en-CA" dirty="0"/>
              <a:t>IT is funded in the region at approximately $1M and can only be used to fight privatization and contracting out of public services, or campaigns that focus on bring work back in house.</a:t>
            </a:r>
          </a:p>
          <a:p>
            <a:endParaRPr lang="en-CA" dirty="0"/>
          </a:p>
          <a:p>
            <a:r>
              <a:rPr lang="en-CA" dirty="0"/>
              <a:t>Funds under this campaign are 100% dollars.</a:t>
            </a:r>
          </a:p>
          <a:p>
            <a:endParaRPr lang="en-CA" dirty="0"/>
          </a:p>
          <a:p>
            <a:r>
              <a:rPr lang="en-CA" dirty="0"/>
              <a:t>The line that supports locals from this fund is the Multi-Sector Fight Back line and if a local has a request for support under this line they should support something in writing to CUPE Ontario outlining what the issue is and how much it will cost for4 that plan to be considered.</a:t>
            </a:r>
          </a:p>
          <a:p>
            <a:endParaRPr lang="en-CA" dirty="0"/>
          </a:p>
          <a:p>
            <a:r>
              <a:rPr lang="en-CA" dirty="0"/>
              <a:t>There might be another line that the work naturally fits into and we can provide limited support in 100% dollars to support a local with an anti-privatization.</a:t>
            </a:r>
          </a:p>
        </p:txBody>
      </p:sp>
      <p:sp>
        <p:nvSpPr>
          <p:cNvPr id="4" name="Slide Number Placeholder 3"/>
          <p:cNvSpPr>
            <a:spLocks noGrp="1"/>
          </p:cNvSpPr>
          <p:nvPr>
            <p:ph type="sldNum" sz="quarter" idx="10"/>
          </p:nvPr>
        </p:nvSpPr>
        <p:spPr/>
        <p:txBody>
          <a:bodyPr/>
          <a:lstStyle/>
          <a:p>
            <a:fld id="{63787F80-AC46-4334-9537-9BEBCB9A1DB0}"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1/16/2018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1/16/2018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F5523-DC17-44AC-85EC-6269CB9D1A89}"/>
              </a:ext>
            </a:extLst>
          </p:cNvPr>
          <p:cNvSpPr>
            <a:spLocks noGrp="1"/>
          </p:cNvSpPr>
          <p:nvPr>
            <p:ph type="ctrTitle"/>
          </p:nvPr>
        </p:nvSpPr>
        <p:spPr>
          <a:xfrm>
            <a:off x="2692398" y="1871132"/>
            <a:ext cx="6815669" cy="1145024"/>
          </a:xfrm>
        </p:spPr>
        <p:txBody>
          <a:bodyPr/>
          <a:lstStyle/>
          <a:p>
            <a:r>
              <a:rPr lang="en-CA" sz="3600" dirty="0"/>
              <a:t>CUPE ONTARIO RESOURCES AVAILABLE TO CUPE LOCALS</a:t>
            </a:r>
          </a:p>
        </p:txBody>
      </p:sp>
      <p:sp>
        <p:nvSpPr>
          <p:cNvPr id="3" name="Subtitle 2">
            <a:extLst>
              <a:ext uri="{FF2B5EF4-FFF2-40B4-BE49-F238E27FC236}">
                <a16:creationId xmlns:a16="http://schemas.microsoft.com/office/drawing/2014/main" id="{2B1DC6A2-3B3C-4F96-AA8C-BE7DC338609C}"/>
              </a:ext>
            </a:extLst>
          </p:cNvPr>
          <p:cNvSpPr>
            <a:spLocks noGrp="1"/>
          </p:cNvSpPr>
          <p:nvPr>
            <p:ph type="subTitle" idx="1"/>
          </p:nvPr>
        </p:nvSpPr>
        <p:spPr/>
        <p:txBody>
          <a:bodyPr>
            <a:normAutofit lnSpcReduction="10000"/>
          </a:bodyPr>
          <a:lstStyle/>
          <a:p>
            <a:r>
              <a:rPr lang="en-CA" dirty="0"/>
              <a:t>Presented to the 2018 Staff Meeting</a:t>
            </a:r>
          </a:p>
          <a:p>
            <a:r>
              <a:rPr lang="en-CA" dirty="0"/>
              <a:t>Niagara on the Lake</a:t>
            </a:r>
          </a:p>
          <a:p>
            <a:r>
              <a:rPr lang="en-CA" dirty="0"/>
              <a:t>January 17, 2018</a:t>
            </a:r>
          </a:p>
        </p:txBody>
      </p:sp>
    </p:spTree>
    <p:extLst>
      <p:ext uri="{BB962C8B-B14F-4D97-AF65-F5344CB8AC3E}">
        <p14:creationId xmlns:p14="http://schemas.microsoft.com/office/powerpoint/2010/main" val="712399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69406"/>
          </a:xfrm>
        </p:spPr>
        <p:txBody>
          <a:bodyPr/>
          <a:lstStyle/>
          <a:p>
            <a:r>
              <a:rPr lang="en-CA" dirty="0"/>
              <a:t>HUMAN RESOURCES</a:t>
            </a:r>
          </a:p>
        </p:txBody>
      </p:sp>
      <p:sp>
        <p:nvSpPr>
          <p:cNvPr id="3" name="Content Placeholder 2"/>
          <p:cNvSpPr>
            <a:spLocks noGrp="1"/>
          </p:cNvSpPr>
          <p:nvPr>
            <p:ph idx="1"/>
          </p:nvPr>
        </p:nvSpPr>
        <p:spPr>
          <a:xfrm>
            <a:off x="1295401" y="2438400"/>
            <a:ext cx="9601196" cy="3437468"/>
          </a:xfrm>
        </p:spPr>
        <p:txBody>
          <a:bodyPr/>
          <a:lstStyle/>
          <a:p>
            <a:r>
              <a:rPr lang="en-CA" dirty="0"/>
              <a:t>Technology Support</a:t>
            </a:r>
          </a:p>
          <a:p>
            <a:r>
              <a:rPr lang="en-CA" dirty="0"/>
              <a:t>Social Media Support</a:t>
            </a:r>
          </a:p>
          <a:p>
            <a:r>
              <a:rPr lang="en-CA" dirty="0"/>
              <a:t>Government Liaison</a:t>
            </a:r>
          </a:p>
          <a:p>
            <a:r>
              <a:rPr lang="en-CA" dirty="0"/>
              <a:t>Campaigns Coordinators</a:t>
            </a:r>
          </a:p>
          <a:p>
            <a:r>
              <a:rPr lang="en-CA" dirty="0"/>
              <a:t>Events Coordinator</a:t>
            </a:r>
          </a:p>
          <a:p>
            <a:r>
              <a:rPr lang="en-CA" dirty="0"/>
              <a:t>Per Capita tax specialist</a:t>
            </a:r>
          </a:p>
          <a:p>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2971-E421-4BA6-9A89-5C24A90E8CB5}"/>
              </a:ext>
            </a:extLst>
          </p:cNvPr>
          <p:cNvSpPr>
            <a:spLocks noGrp="1"/>
          </p:cNvSpPr>
          <p:nvPr>
            <p:ph type="title"/>
          </p:nvPr>
        </p:nvSpPr>
        <p:spPr>
          <a:xfrm>
            <a:off x="1295402" y="982132"/>
            <a:ext cx="9601196" cy="1010441"/>
          </a:xfrm>
        </p:spPr>
        <p:txBody>
          <a:bodyPr>
            <a:normAutofit fontScale="90000"/>
          </a:bodyPr>
          <a:lstStyle/>
          <a:p>
            <a:r>
              <a:rPr lang="en-CA" sz="4000" dirty="0"/>
              <a:t>RESOURCES AVAILABLE TO AFFILIATED LOCALS </a:t>
            </a:r>
          </a:p>
        </p:txBody>
      </p:sp>
      <p:sp>
        <p:nvSpPr>
          <p:cNvPr id="3" name="Content Placeholder 2">
            <a:extLst>
              <a:ext uri="{FF2B5EF4-FFF2-40B4-BE49-F238E27FC236}">
                <a16:creationId xmlns:a16="http://schemas.microsoft.com/office/drawing/2014/main" id="{F120ACFF-EA54-4E55-8D7E-F3B6E2B26FDB}"/>
              </a:ext>
            </a:extLst>
          </p:cNvPr>
          <p:cNvSpPr>
            <a:spLocks noGrp="1"/>
          </p:cNvSpPr>
          <p:nvPr>
            <p:ph idx="1"/>
          </p:nvPr>
        </p:nvSpPr>
        <p:spPr>
          <a:xfrm>
            <a:off x="2770495" y="2410691"/>
            <a:ext cx="6946711" cy="3583709"/>
          </a:xfrm>
        </p:spPr>
        <p:txBody>
          <a:bodyPr>
            <a:noAutofit/>
          </a:bodyPr>
          <a:lstStyle/>
          <a:p>
            <a:r>
              <a:rPr lang="en-CA" sz="2000" dirty="0"/>
              <a:t>AFFILIATION SUPPORT</a:t>
            </a:r>
          </a:p>
          <a:p>
            <a:r>
              <a:rPr lang="en-CA" sz="2000" dirty="0"/>
              <a:t>SCHOLARSHIP FUND</a:t>
            </a:r>
          </a:p>
          <a:p>
            <a:r>
              <a:rPr lang="en-CA" sz="2000" dirty="0"/>
              <a:t>SMALL LOCAL SUBSIDY</a:t>
            </a:r>
          </a:p>
          <a:p>
            <a:r>
              <a:rPr lang="en-CA" sz="2000" dirty="0"/>
              <a:t>ACCESSIBIITY SUPPORTS</a:t>
            </a:r>
          </a:p>
          <a:p>
            <a:r>
              <a:rPr lang="en-CA" sz="2000" dirty="0"/>
              <a:t>CUPE ONTARIO COMMITTEES</a:t>
            </a:r>
          </a:p>
          <a:p>
            <a:r>
              <a:rPr lang="en-CA" sz="2000" dirty="0"/>
              <a:t>CAMPAIGNS</a:t>
            </a:r>
          </a:p>
          <a:p>
            <a:r>
              <a:rPr lang="en-CA" sz="2000" dirty="0"/>
              <a:t>NDF FUNDING</a:t>
            </a:r>
          </a:p>
          <a:p>
            <a:r>
              <a:rPr lang="en-CA" sz="2000" dirty="0"/>
              <a:t>ANTI-PRIVATIZATION FUNDING</a:t>
            </a:r>
          </a:p>
          <a:p>
            <a:r>
              <a:rPr lang="en-CA" sz="2000" dirty="0"/>
              <a:t>HUMAN RESOURCES</a:t>
            </a:r>
          </a:p>
        </p:txBody>
      </p:sp>
    </p:spTree>
    <p:extLst>
      <p:ext uri="{BB962C8B-B14F-4D97-AF65-F5344CB8AC3E}">
        <p14:creationId xmlns:p14="http://schemas.microsoft.com/office/powerpoint/2010/main" val="1250795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65D1-1561-4E39-8EB4-7533CB6F7DFA}"/>
              </a:ext>
            </a:extLst>
          </p:cNvPr>
          <p:cNvSpPr>
            <a:spLocks noGrp="1"/>
          </p:cNvSpPr>
          <p:nvPr>
            <p:ph type="title"/>
          </p:nvPr>
        </p:nvSpPr>
        <p:spPr>
          <a:xfrm>
            <a:off x="1295402" y="982132"/>
            <a:ext cx="9601196" cy="1024089"/>
          </a:xfrm>
        </p:spPr>
        <p:txBody>
          <a:bodyPr/>
          <a:lstStyle/>
          <a:p>
            <a:r>
              <a:rPr lang="en-CA" dirty="0"/>
              <a:t>AFFILIATION SUPPORT</a:t>
            </a:r>
          </a:p>
        </p:txBody>
      </p:sp>
      <p:sp>
        <p:nvSpPr>
          <p:cNvPr id="3" name="Content Placeholder 2">
            <a:extLst>
              <a:ext uri="{FF2B5EF4-FFF2-40B4-BE49-F238E27FC236}">
                <a16:creationId xmlns:a16="http://schemas.microsoft.com/office/drawing/2014/main" id="{6E7E1104-3AF5-4BF6-88BE-1174757EBE25}"/>
              </a:ext>
            </a:extLst>
          </p:cNvPr>
          <p:cNvSpPr>
            <a:spLocks noGrp="1"/>
          </p:cNvSpPr>
          <p:nvPr>
            <p:ph idx="1"/>
          </p:nvPr>
        </p:nvSpPr>
        <p:spPr>
          <a:xfrm>
            <a:off x="1295401" y="2425699"/>
            <a:ext cx="9601196" cy="3238501"/>
          </a:xfrm>
        </p:spPr>
        <p:txBody>
          <a:bodyPr/>
          <a:lstStyle/>
          <a:p>
            <a:r>
              <a:rPr lang="en-CA" dirty="0"/>
              <a:t>Affiliation to CUPE Ontario is set at .04%</a:t>
            </a:r>
          </a:p>
          <a:p>
            <a:r>
              <a:rPr lang="en-CA" dirty="0"/>
              <a:t>Non Affiliated locals pay a higher fee to attend CUPE Ontario events</a:t>
            </a:r>
          </a:p>
          <a:p>
            <a:pPr lvl="1"/>
            <a:r>
              <a:rPr lang="en-CA" dirty="0"/>
              <a:t>Credit from higher fee used toward PCT if local decides to affiliate</a:t>
            </a:r>
          </a:p>
          <a:p>
            <a:r>
              <a:rPr lang="en-CA" dirty="0"/>
              <a:t>Non Affiliated locals:</a:t>
            </a:r>
          </a:p>
          <a:p>
            <a:pPr lvl="1"/>
            <a:r>
              <a:rPr lang="en-CA" dirty="0"/>
              <a:t>Cannot access small local subsidy or Scholarship Fund</a:t>
            </a:r>
          </a:p>
          <a:p>
            <a:pPr lvl="1"/>
            <a:r>
              <a:rPr lang="en-CA" dirty="0"/>
              <a:t>Cannot serve on a committee or attend convention</a:t>
            </a:r>
          </a:p>
        </p:txBody>
      </p:sp>
    </p:spTree>
    <p:extLst>
      <p:ext uri="{BB962C8B-B14F-4D97-AF65-F5344CB8AC3E}">
        <p14:creationId xmlns:p14="http://schemas.microsoft.com/office/powerpoint/2010/main" val="2778826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C45C-CE84-41C8-9EB5-1C6057C1772E}"/>
              </a:ext>
            </a:extLst>
          </p:cNvPr>
          <p:cNvSpPr>
            <a:spLocks noGrp="1"/>
          </p:cNvSpPr>
          <p:nvPr>
            <p:ph type="title"/>
          </p:nvPr>
        </p:nvSpPr>
        <p:spPr>
          <a:xfrm>
            <a:off x="1295402" y="982133"/>
            <a:ext cx="9601196" cy="973668"/>
          </a:xfrm>
        </p:spPr>
        <p:txBody>
          <a:bodyPr/>
          <a:lstStyle/>
          <a:p>
            <a:r>
              <a:rPr lang="en-CA" dirty="0"/>
              <a:t>SCHOLARSHIP FUND</a:t>
            </a:r>
          </a:p>
        </p:txBody>
      </p:sp>
      <p:sp>
        <p:nvSpPr>
          <p:cNvPr id="3" name="Content Placeholder 2">
            <a:extLst>
              <a:ext uri="{FF2B5EF4-FFF2-40B4-BE49-F238E27FC236}">
                <a16:creationId xmlns:a16="http://schemas.microsoft.com/office/drawing/2014/main" id="{1423293E-9466-4E5A-9F8C-8090674137D3}"/>
              </a:ext>
            </a:extLst>
          </p:cNvPr>
          <p:cNvSpPr>
            <a:spLocks noGrp="1"/>
          </p:cNvSpPr>
          <p:nvPr>
            <p:ph idx="1"/>
          </p:nvPr>
        </p:nvSpPr>
        <p:spPr>
          <a:xfrm>
            <a:off x="1295401" y="2438400"/>
            <a:ext cx="9601196" cy="3437468"/>
          </a:xfrm>
        </p:spPr>
        <p:txBody>
          <a:bodyPr/>
          <a:lstStyle/>
          <a:p>
            <a:r>
              <a:rPr lang="en-CA" dirty="0"/>
              <a:t>BEV SMALE Scholarship Fund</a:t>
            </a:r>
          </a:p>
          <a:p>
            <a:pPr lvl="1"/>
            <a:r>
              <a:rPr lang="en-CA" dirty="0"/>
              <a:t>Dave Saunders</a:t>
            </a:r>
          </a:p>
          <a:p>
            <a:pPr lvl="1"/>
            <a:r>
              <a:rPr lang="en-CA" dirty="0"/>
              <a:t>Livingston Holder</a:t>
            </a:r>
          </a:p>
          <a:p>
            <a:pPr lvl="1"/>
            <a:r>
              <a:rPr lang="en-CA" dirty="0"/>
              <a:t>Jim Freeman</a:t>
            </a:r>
          </a:p>
          <a:p>
            <a:r>
              <a:rPr lang="en-CA" dirty="0"/>
              <a:t>Donations and Fundraising </a:t>
            </a:r>
          </a:p>
          <a:p>
            <a:r>
              <a:rPr lang="en-CA" dirty="0"/>
              <a:t>Spring/Fall &amp; Dave Saunders Weeklong</a:t>
            </a:r>
          </a:p>
          <a:p>
            <a:r>
              <a:rPr lang="en-CA" dirty="0"/>
              <a:t>Application process &amp; selection by Education committee</a:t>
            </a:r>
          </a:p>
        </p:txBody>
      </p:sp>
    </p:spTree>
    <p:extLst>
      <p:ext uri="{BB962C8B-B14F-4D97-AF65-F5344CB8AC3E}">
        <p14:creationId xmlns:p14="http://schemas.microsoft.com/office/powerpoint/2010/main" val="342049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086813"/>
          </a:xfrm>
        </p:spPr>
        <p:txBody>
          <a:bodyPr/>
          <a:lstStyle/>
          <a:p>
            <a:r>
              <a:rPr lang="en-CA" dirty="0"/>
              <a:t>LOCAL ASSISTANT FUND</a:t>
            </a:r>
          </a:p>
        </p:txBody>
      </p:sp>
      <p:sp>
        <p:nvSpPr>
          <p:cNvPr id="3" name="Content Placeholder 2"/>
          <p:cNvSpPr>
            <a:spLocks noGrp="1"/>
          </p:cNvSpPr>
          <p:nvPr>
            <p:ph idx="1"/>
          </p:nvPr>
        </p:nvSpPr>
        <p:spPr>
          <a:xfrm>
            <a:off x="1295401" y="2419927"/>
            <a:ext cx="9601196" cy="3455941"/>
          </a:xfrm>
        </p:spPr>
        <p:txBody>
          <a:bodyPr/>
          <a:lstStyle/>
          <a:p>
            <a:r>
              <a:rPr lang="en-CA" dirty="0"/>
              <a:t>Small Local Subsidy for events</a:t>
            </a:r>
          </a:p>
          <a:p>
            <a:pPr lvl="1"/>
            <a:r>
              <a:rPr lang="en-CA" dirty="0"/>
              <a:t>Application to be submitted by timeline</a:t>
            </a:r>
          </a:p>
          <a:p>
            <a:pPr lvl="1"/>
            <a:r>
              <a:rPr lang="en-CA" dirty="0"/>
              <a:t>Enclosures include: latest trustees report, bank statement  (less than 10x the assets)</a:t>
            </a:r>
          </a:p>
          <a:p>
            <a:r>
              <a:rPr lang="en-CA" dirty="0"/>
              <a:t>Convention Assistance</a:t>
            </a:r>
          </a:p>
          <a:p>
            <a:pPr lvl="1"/>
            <a:r>
              <a:rPr lang="en-CA" dirty="0"/>
              <a:t>Not available if locals sending multiple delegates</a:t>
            </a:r>
          </a:p>
          <a:p>
            <a:pPr lvl="1"/>
            <a:r>
              <a:rPr lang="en-CA" dirty="0"/>
              <a:t>Limited to waived registration fee &amp; travel</a:t>
            </a:r>
          </a:p>
          <a:p>
            <a:endParaRPr lang="en-CA" dirty="0"/>
          </a:p>
          <a:p>
            <a:endParaRPr lang="en-CA" dirty="0"/>
          </a:p>
          <a:p>
            <a:endParaRPr lang="en-CA" dirty="0"/>
          </a:p>
          <a:p>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105286"/>
          </a:xfrm>
        </p:spPr>
        <p:txBody>
          <a:bodyPr>
            <a:normAutofit fontScale="90000"/>
          </a:bodyPr>
          <a:lstStyle/>
          <a:p>
            <a:r>
              <a:rPr lang="en-CA" dirty="0"/>
              <a:t>ACCESSIBILITY SUPPORT AT EVENTS</a:t>
            </a:r>
          </a:p>
        </p:txBody>
      </p:sp>
      <p:sp>
        <p:nvSpPr>
          <p:cNvPr id="3" name="Content Placeholder 2"/>
          <p:cNvSpPr>
            <a:spLocks noGrp="1"/>
          </p:cNvSpPr>
          <p:nvPr>
            <p:ph idx="1"/>
          </p:nvPr>
        </p:nvSpPr>
        <p:spPr>
          <a:xfrm>
            <a:off x="1295401" y="2429164"/>
            <a:ext cx="9601196" cy="3565236"/>
          </a:xfrm>
        </p:spPr>
        <p:txBody>
          <a:bodyPr>
            <a:normAutofit fontScale="92500" lnSpcReduction="20000"/>
          </a:bodyPr>
          <a:lstStyle/>
          <a:p>
            <a:r>
              <a:rPr lang="en-CA" dirty="0"/>
              <a:t>Accessibility Audits of venues</a:t>
            </a:r>
          </a:p>
          <a:p>
            <a:r>
              <a:rPr lang="en-CA" dirty="0"/>
              <a:t>Accessibility Liaison onsite</a:t>
            </a:r>
          </a:p>
          <a:p>
            <a:r>
              <a:rPr lang="en-CA" dirty="0"/>
              <a:t>Accessibility supports available upon request by deadline:</a:t>
            </a:r>
          </a:p>
          <a:p>
            <a:pPr lvl="1"/>
            <a:r>
              <a:rPr lang="en-CA" dirty="0"/>
              <a:t>Translation (including ASL interpretation)</a:t>
            </a:r>
          </a:p>
          <a:p>
            <a:pPr lvl="1"/>
            <a:r>
              <a:rPr lang="en-CA" dirty="0"/>
              <a:t>Child Care</a:t>
            </a:r>
          </a:p>
          <a:p>
            <a:pPr lvl="1"/>
            <a:r>
              <a:rPr lang="en-CA" dirty="0"/>
              <a:t>Scooters</a:t>
            </a:r>
          </a:p>
          <a:p>
            <a:pPr lvl="1"/>
            <a:r>
              <a:rPr lang="en-CA" dirty="0"/>
              <a:t>Quiet Rooms</a:t>
            </a:r>
          </a:p>
          <a:p>
            <a:pPr lvl="1"/>
            <a:r>
              <a:rPr lang="en-CA" dirty="0"/>
              <a:t>Large Font/laptops/electronic material</a:t>
            </a:r>
          </a:p>
          <a:p>
            <a:pPr lvl="1"/>
            <a:r>
              <a:rPr lang="en-CA" dirty="0"/>
              <a:t>Other requests as identified and requested</a:t>
            </a:r>
          </a:p>
          <a:p>
            <a:pPr lvl="1">
              <a:buNone/>
            </a:pPr>
            <a:endParaRPr lang="en-CA" dirty="0"/>
          </a:p>
          <a:p>
            <a:pPr lvl="1"/>
            <a:endParaRPr lang="en-CA" dirty="0"/>
          </a:p>
          <a:p>
            <a:pPr lvl="1"/>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105286"/>
          </a:xfrm>
        </p:spPr>
        <p:txBody>
          <a:bodyPr/>
          <a:lstStyle/>
          <a:p>
            <a:r>
              <a:rPr lang="en-CA" dirty="0"/>
              <a:t>CUPE ONTARIO COMMITTEES </a:t>
            </a:r>
          </a:p>
        </p:txBody>
      </p:sp>
      <p:sp>
        <p:nvSpPr>
          <p:cNvPr id="3" name="Content Placeholder 2"/>
          <p:cNvSpPr>
            <a:spLocks noGrp="1"/>
          </p:cNvSpPr>
          <p:nvPr>
            <p:ph idx="1"/>
          </p:nvPr>
        </p:nvSpPr>
        <p:spPr>
          <a:xfrm>
            <a:off x="1295401" y="2419927"/>
            <a:ext cx="9601196" cy="3455941"/>
          </a:xfrm>
        </p:spPr>
        <p:txBody>
          <a:bodyPr/>
          <a:lstStyle/>
          <a:p>
            <a:r>
              <a:rPr lang="en-CA" dirty="0"/>
              <a:t>Multiple Committees &amp; Working Groups lead by CUPE members</a:t>
            </a:r>
          </a:p>
          <a:p>
            <a:r>
              <a:rPr lang="en-CA" dirty="0"/>
              <a:t>All expenses for participation covered by CUPE Ontario</a:t>
            </a:r>
          </a:p>
          <a:p>
            <a:r>
              <a:rPr lang="en-CA" dirty="0"/>
              <a:t>All Committees elected at a relevant conference</a:t>
            </a:r>
          </a:p>
          <a:p>
            <a:r>
              <a:rPr lang="en-CA" dirty="0"/>
              <a:t>Per diem &amp; Travel advances available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160704"/>
          </a:xfrm>
        </p:spPr>
        <p:txBody>
          <a:bodyPr/>
          <a:lstStyle/>
          <a:p>
            <a:r>
              <a:rPr lang="en-CA" dirty="0"/>
              <a:t>NATIONAL DEFENCE FUND</a:t>
            </a:r>
          </a:p>
        </p:txBody>
      </p:sp>
      <p:sp>
        <p:nvSpPr>
          <p:cNvPr id="3" name="Content Placeholder 2"/>
          <p:cNvSpPr>
            <a:spLocks noGrp="1"/>
          </p:cNvSpPr>
          <p:nvPr>
            <p:ph idx="1"/>
          </p:nvPr>
        </p:nvSpPr>
        <p:spPr>
          <a:xfrm>
            <a:off x="1295401" y="2401455"/>
            <a:ext cx="9601196" cy="3474413"/>
          </a:xfrm>
        </p:spPr>
        <p:txBody>
          <a:bodyPr>
            <a:normAutofit fontScale="85000" lnSpcReduction="10000"/>
          </a:bodyPr>
          <a:lstStyle/>
          <a:p>
            <a:r>
              <a:rPr lang="en-CA" dirty="0"/>
              <a:t>Resources from CUPE National to carry out campaigns in the region (100% dollars)</a:t>
            </a:r>
          </a:p>
          <a:p>
            <a:r>
              <a:rPr lang="en-CA" dirty="0"/>
              <a:t>Limited resources available to directly support locals</a:t>
            </a:r>
          </a:p>
          <a:p>
            <a:r>
              <a:rPr lang="en-CA" dirty="0"/>
              <a:t>Opportunities for book off &amp; integration with local campaigns</a:t>
            </a:r>
          </a:p>
          <a:p>
            <a:r>
              <a:rPr lang="en-CA" dirty="0"/>
              <a:t>NDF Campaign includes but isn't limited to:</a:t>
            </a:r>
          </a:p>
          <a:p>
            <a:pPr lvl="1"/>
            <a:r>
              <a:rPr lang="en-CA" dirty="0"/>
              <a:t>Equality work		</a:t>
            </a:r>
          </a:p>
          <a:p>
            <a:pPr lvl="1"/>
            <a:r>
              <a:rPr lang="en-CA" dirty="0"/>
              <a:t>Member Mobilization</a:t>
            </a:r>
          </a:p>
          <a:p>
            <a:pPr lvl="1"/>
            <a:r>
              <a:rPr lang="en-CA" dirty="0"/>
              <a:t>H&amp;S/Injured workers</a:t>
            </a:r>
          </a:p>
          <a:p>
            <a:pPr lvl="1"/>
            <a:r>
              <a:rPr lang="en-CA" dirty="0"/>
              <a:t>Sector campaigns</a:t>
            </a:r>
          </a:p>
          <a:p>
            <a:pPr lvl="1"/>
            <a:r>
              <a:rPr lang="en-CA" dirty="0"/>
              <a:t>Building the Base (member mobilization focussed)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105286"/>
          </a:xfrm>
        </p:spPr>
        <p:txBody>
          <a:bodyPr/>
          <a:lstStyle/>
          <a:p>
            <a:r>
              <a:rPr lang="en-CA" dirty="0"/>
              <a:t>ANTI-PRIVATIZATION FUND</a:t>
            </a:r>
          </a:p>
        </p:txBody>
      </p:sp>
      <p:sp>
        <p:nvSpPr>
          <p:cNvPr id="3" name="Content Placeholder 2"/>
          <p:cNvSpPr>
            <a:spLocks noGrp="1"/>
          </p:cNvSpPr>
          <p:nvPr>
            <p:ph idx="1"/>
          </p:nvPr>
        </p:nvSpPr>
        <p:spPr>
          <a:xfrm>
            <a:off x="1295401" y="2419927"/>
            <a:ext cx="9601196" cy="3455941"/>
          </a:xfrm>
        </p:spPr>
        <p:txBody>
          <a:bodyPr>
            <a:normAutofit lnSpcReduction="10000"/>
          </a:bodyPr>
          <a:lstStyle/>
          <a:p>
            <a:r>
              <a:rPr lang="en-CA" dirty="0"/>
              <a:t>100% dollars from CUPE National </a:t>
            </a:r>
          </a:p>
          <a:p>
            <a:r>
              <a:rPr lang="en-CA" dirty="0"/>
              <a:t>Used for the sole purpose of fighting privatization, contracting out and bringing work back in house</a:t>
            </a:r>
          </a:p>
          <a:p>
            <a:r>
              <a:rPr lang="en-CA" dirty="0"/>
              <a:t>Multi-Sector </a:t>
            </a:r>
            <a:r>
              <a:rPr lang="en-CA" dirty="0" err="1"/>
              <a:t>Fightback</a:t>
            </a:r>
            <a:r>
              <a:rPr lang="en-CA" dirty="0"/>
              <a:t> line available to assist locals</a:t>
            </a:r>
          </a:p>
          <a:p>
            <a:pPr lvl="1"/>
            <a:r>
              <a:rPr lang="en-CA" dirty="0"/>
              <a:t>Contact CUPE Ontario</a:t>
            </a:r>
          </a:p>
          <a:p>
            <a:pPr lvl="1"/>
            <a:r>
              <a:rPr lang="en-CA" dirty="0"/>
              <a:t>Outline the fight and plan details</a:t>
            </a:r>
          </a:p>
          <a:p>
            <a:pPr lvl="1"/>
            <a:r>
              <a:rPr lang="en-CA" dirty="0"/>
              <a:t>Include budget request</a:t>
            </a:r>
          </a:p>
          <a:p>
            <a:pPr lvl="1"/>
            <a:r>
              <a:rPr lang="en-CA" dirty="0"/>
              <a:t>If available support can be provided</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398</TotalTime>
  <Words>2378</Words>
  <Application>Microsoft Office PowerPoint</Application>
  <PresentationFormat>Widescreen</PresentationFormat>
  <Paragraphs>185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Garamond</vt:lpstr>
      <vt:lpstr>Organic</vt:lpstr>
      <vt:lpstr>CUPE ONTARIO RESOURCES AVAILABLE TO CUPE LOCALS</vt:lpstr>
      <vt:lpstr>RESOURCES AVAILABLE TO AFFILIATED LOCALS </vt:lpstr>
      <vt:lpstr>AFFILIATION SUPPORT</vt:lpstr>
      <vt:lpstr>SCHOLARSHIP FUND</vt:lpstr>
      <vt:lpstr>LOCAL ASSISTANT FUND</vt:lpstr>
      <vt:lpstr>ACCESSIBILITY SUPPORT AT EVENTS</vt:lpstr>
      <vt:lpstr>CUPE ONTARIO COMMITTEES </vt:lpstr>
      <vt:lpstr>NATIONAL DEFENCE FUND</vt:lpstr>
      <vt:lpstr>ANTI-PRIVATIZATION FUND</vt:lpstr>
      <vt:lpstr>HUMAN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CUPE ONTARIO RESOURCES AVAILABLE TO CUPE LOCALS</dc:title>
  <dc:creator>Candace Rennick</dc:creator>
  <cp:lastModifiedBy>David Duquesnay</cp:lastModifiedBy>
  <cp:revision>52</cp:revision>
  <cp:lastPrinted>2018-01-16T21:14:45Z</cp:lastPrinted>
  <dcterms:created xsi:type="dcterms:W3CDTF">2018-01-11T17:18:11Z</dcterms:created>
  <dcterms:modified xsi:type="dcterms:W3CDTF">2018-01-16T21:39:41Z</dcterms:modified>
</cp:coreProperties>
</file>